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17" r:id="rId2"/>
    <p:sldId id="518" r:id="rId3"/>
    <p:sldId id="513" r:id="rId4"/>
    <p:sldId id="515" r:id="rId5"/>
    <p:sldId id="514" r:id="rId6"/>
    <p:sldId id="516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4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3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4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67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6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07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0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7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27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73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5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BE37-8A1D-4D8B-AB9B-8F591B16BCE6}" type="datetimeFigureOut">
              <a:rPr lang="ko-KR" altLang="en-US" smtClean="0"/>
              <a:t>2021-04-26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7813-A92E-4F82-A54F-E81503F98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8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3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3BA8E3-B631-4490-8573-8CBCE91F1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8" y="860201"/>
            <a:ext cx="7869604" cy="1632987"/>
          </a:xfrm>
        </p:spPr>
        <p:txBody>
          <a:bodyPr>
            <a:normAutofit fontScale="90000"/>
          </a:bodyPr>
          <a:lstStyle/>
          <a:p>
            <a:r>
              <a:rPr lang="ko-KR" altLang="en-US" sz="6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네트워크 관리</a:t>
            </a:r>
            <a:r>
              <a:rPr lang="en-US" altLang="ko-KR" sz="6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ko-KR" altLang="en-US" sz="6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소형 </a:t>
            </a:r>
            <a:r>
              <a:rPr lang="en-US" altLang="ko-KR" sz="6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SDI 4 </a:t>
            </a:r>
            <a:r>
              <a:rPr lang="ko-KR" altLang="en-US" sz="6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화면 분배기</a:t>
            </a:r>
            <a:endParaRPr lang="zh-CN" altLang="en-US" sz="6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3">
            <a:extLst>
              <a:ext uri="{FF2B5EF4-FFF2-40B4-BE49-F238E27FC236}">
                <a16:creationId xmlns:a16="http://schemas.microsoft.com/office/drawing/2014/main" id="{47CAD9B2-ED45-4318-B5B0-E49FD47499BB}"/>
              </a:ext>
            </a:extLst>
          </p:cNvPr>
          <p:cNvSpPr/>
          <p:nvPr/>
        </p:nvSpPr>
        <p:spPr>
          <a:xfrm>
            <a:off x="2438191" y="2544487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</a:t>
            </a:r>
            <a:r>
              <a:rPr lang="ko-KR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ko-KR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PMP-HD04MNS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5" descr="C:\Users\lh\Desktop\4画面9画面抠图\3590.tif">
            <a:extLst>
              <a:ext uri="{FF2B5EF4-FFF2-40B4-BE49-F238E27FC236}">
                <a16:creationId xmlns:a16="http://schemas.microsoft.com/office/drawing/2014/main" id="{111A688F-0093-461E-A185-F74CCED2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69" y="3362809"/>
            <a:ext cx="1932933" cy="24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8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3861F0-A8A1-44F1-92B0-D8576FE6B9BD}"/>
              </a:ext>
            </a:extLst>
          </p:cNvPr>
          <p:cNvSpPr txBox="1"/>
          <p:nvPr/>
        </p:nvSpPr>
        <p:spPr>
          <a:xfrm>
            <a:off x="334106" y="1206244"/>
            <a:ext cx="6879493" cy="4999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/>
              <a:t>Prootek</a:t>
            </a:r>
            <a:r>
              <a:rPr lang="ko-KR" altLang="en-US"/>
              <a:t>의 </a:t>
            </a:r>
            <a:r>
              <a:rPr lang="en-US" altLang="ko-KR"/>
              <a:t>3G-SDI 4</a:t>
            </a:r>
            <a:r>
              <a:rPr lang="ko-KR" altLang="en-US"/>
              <a:t>화면 분할 멀티 뷰어는 다기능 장치입니다</a:t>
            </a:r>
            <a:r>
              <a:rPr lang="en-US" altLang="ko-KR"/>
              <a:t>. </a:t>
            </a:r>
          </a:p>
          <a:p>
            <a:pPr>
              <a:lnSpc>
                <a:spcPct val="200000"/>
              </a:lnSpc>
            </a:pPr>
            <a:r>
              <a:rPr lang="en-US" altLang="ko-KR"/>
              <a:t>4</a:t>
            </a:r>
            <a:r>
              <a:rPr lang="ko-KR" altLang="en-US"/>
              <a:t>개의 </a:t>
            </a:r>
            <a:r>
              <a:rPr lang="en-US" altLang="ko-KR"/>
              <a:t>SDI </a:t>
            </a:r>
            <a:r>
              <a:rPr lang="ko-KR" altLang="en-US"/>
              <a:t>입력을 지원하며 입력 신호는 자동으로 감지합니다</a:t>
            </a:r>
            <a:endParaRPr lang="en-US" altLang="ko-KR"/>
          </a:p>
          <a:p>
            <a:pPr>
              <a:lnSpc>
                <a:spcPct val="200000"/>
              </a:lnSpc>
            </a:pPr>
            <a:r>
              <a:rPr lang="en-US" altLang="ko-KR"/>
              <a:t>SDI </a:t>
            </a:r>
            <a:r>
              <a:rPr lang="ko-KR" altLang="en-US"/>
              <a:t>및 </a:t>
            </a:r>
            <a:r>
              <a:rPr lang="en-US" altLang="ko-KR"/>
              <a:t>DVI </a:t>
            </a:r>
            <a:r>
              <a:rPr lang="ko-KR" altLang="en-US"/>
              <a:t>출력은 </a:t>
            </a:r>
            <a:r>
              <a:rPr lang="en-US" altLang="ko-KR"/>
              <a:t>3G-SDI 1</a:t>
            </a:r>
            <a:r>
              <a:rPr lang="ko-KR" altLang="en-US"/>
              <a:t>채널 풀 스크린 </a:t>
            </a:r>
            <a:r>
              <a:rPr lang="en-US" altLang="ko-KR"/>
              <a:t>/ 2 / 4 </a:t>
            </a:r>
            <a:r>
              <a:rPr lang="ko-KR" altLang="en-US"/>
              <a:t>분할 멀티 뷰어 및 </a:t>
            </a:r>
            <a:r>
              <a:rPr lang="en-US" altLang="ko-KR"/>
              <a:t>PiP </a:t>
            </a:r>
            <a:r>
              <a:rPr lang="ko-KR" altLang="en-US"/>
              <a:t>를 지원합니다</a:t>
            </a:r>
            <a:r>
              <a:rPr lang="en-US" altLang="ko-KR"/>
              <a:t>. </a:t>
            </a:r>
          </a:p>
          <a:p>
            <a:pPr>
              <a:lnSpc>
                <a:spcPct val="200000"/>
              </a:lnSpc>
            </a:pPr>
            <a:r>
              <a:rPr lang="ko-KR" altLang="en-US"/>
              <a:t>멀티뷰를 위하여 </a:t>
            </a:r>
            <a:r>
              <a:rPr lang="en-US" altLang="ko-KR"/>
              <a:t>2</a:t>
            </a:r>
            <a:r>
              <a:rPr lang="ko-KR" altLang="en-US"/>
              <a:t>채널의 </a:t>
            </a:r>
            <a:r>
              <a:rPr lang="en-US" altLang="ko-KR"/>
              <a:t>SDI </a:t>
            </a:r>
            <a:r>
              <a:rPr lang="ko-KR" altLang="en-US"/>
              <a:t>출력 및 </a:t>
            </a:r>
            <a:r>
              <a:rPr lang="en-US" altLang="ko-KR"/>
              <a:t>1 </a:t>
            </a:r>
            <a:r>
              <a:rPr lang="ko-KR" altLang="en-US"/>
              <a:t>개의 </a:t>
            </a:r>
            <a:r>
              <a:rPr lang="en-US" altLang="ko-KR"/>
              <a:t>DVI </a:t>
            </a:r>
            <a:r>
              <a:rPr lang="ko-KR" altLang="en-US"/>
              <a:t>출력을 지원합니다</a:t>
            </a:r>
            <a:endParaRPr lang="en-US" altLang="ko-KR"/>
          </a:p>
          <a:p>
            <a:pPr>
              <a:lnSpc>
                <a:spcPct val="200000"/>
              </a:lnSpc>
            </a:pPr>
            <a:r>
              <a:rPr lang="en-US" altLang="ko-KR"/>
              <a:t>SDI </a:t>
            </a:r>
            <a:r>
              <a:rPr lang="ko-KR" altLang="en-US"/>
              <a:t>및 </a:t>
            </a:r>
            <a:r>
              <a:rPr lang="en-US" altLang="ko-KR"/>
              <a:t>DVI </a:t>
            </a:r>
            <a:r>
              <a:rPr lang="ko-KR" altLang="en-US"/>
              <a:t>출력 신호는</a:t>
            </a:r>
            <a:r>
              <a:rPr lang="en-US" altLang="ko-KR"/>
              <a:t> </a:t>
            </a:r>
            <a:r>
              <a:rPr lang="ko-KR" altLang="en-US"/>
              <a:t>임의로 구성 할 수 있습니다</a:t>
            </a:r>
            <a:r>
              <a:rPr lang="en-US" altLang="ko-KR"/>
              <a:t>. </a:t>
            </a:r>
            <a:endParaRPr lang="zh-CN" altLang="en-US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/>
              <a:t>모든 기능은 </a:t>
            </a:r>
            <a:r>
              <a:rPr lang="en-US" altLang="ko-KR"/>
              <a:t>LAN </a:t>
            </a:r>
            <a:r>
              <a:rPr lang="ko-KR" altLang="en-US"/>
              <a:t>포트를 통해 </a:t>
            </a:r>
            <a:r>
              <a:rPr lang="en-US" altLang="ko-KR"/>
              <a:t>PC</a:t>
            </a:r>
            <a:r>
              <a:rPr lang="ko-KR" altLang="en-US"/>
              <a:t>로 쉽게 설정할 수 있습니다</a:t>
            </a:r>
            <a:r>
              <a:rPr lang="en-US" altLang="ko-KR"/>
              <a:t>. </a:t>
            </a:r>
            <a:r>
              <a:rPr lang="ko-KR" altLang="en-US"/>
              <a:t>또한 </a:t>
            </a:r>
            <a:r>
              <a:rPr lang="ko-KR" altLang="en-US" sz="1800">
                <a:latin typeface="나눔고딕" panose="020D0604000000000000" pitchFamily="50" charset="-127"/>
                <a:ea typeface="나눔고딕" panose="020D0604000000000000" pitchFamily="50" charset="-127"/>
              </a:rPr>
              <a:t>네트워크에 연결 후</a:t>
            </a:r>
            <a:r>
              <a:rPr lang="en-US" altLang="ko-KR" sz="18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>
                <a:latin typeface="나눔고딕" panose="020D0604000000000000" pitchFamily="50" charset="-127"/>
                <a:ea typeface="나눔고딕" panose="020D0604000000000000" pitchFamily="50" charset="-127"/>
              </a:rPr>
              <a:t>장치 입력 소스의 연결 상태를 모니터링할 수 있습니다</a:t>
            </a:r>
            <a:endParaRPr lang="ko-KR" altLang="en-US"/>
          </a:p>
        </p:txBody>
      </p:sp>
      <p:pic>
        <p:nvPicPr>
          <p:cNvPr id="9" name="Picture 5" descr="C:\Users\lh\Desktop\4画面9画面抠图\3590.tif">
            <a:extLst>
              <a:ext uri="{FF2B5EF4-FFF2-40B4-BE49-F238E27FC236}">
                <a16:creationId xmlns:a16="http://schemas.microsoft.com/office/drawing/2014/main" id="{ADA86CD3-A695-43D1-866E-2420FA30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88" y="1144356"/>
            <a:ext cx="1932933" cy="24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lh\Desktop\4画面9画面抠图\3589.tif">
            <a:extLst>
              <a:ext uri="{FF2B5EF4-FFF2-40B4-BE49-F238E27FC236}">
                <a16:creationId xmlns:a16="http://schemas.microsoft.com/office/drawing/2014/main" id="{2348F334-9230-40C3-B524-9AAC7A97B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44" y="3982393"/>
            <a:ext cx="1717777" cy="24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4">
            <a:extLst>
              <a:ext uri="{FF2B5EF4-FFF2-40B4-BE49-F238E27FC236}">
                <a16:creationId xmlns:a16="http://schemas.microsoft.com/office/drawing/2014/main" id="{4C675446-5F90-4425-996F-7EA938DA9FE3}"/>
              </a:ext>
            </a:extLst>
          </p:cNvPr>
          <p:cNvSpPr/>
          <p:nvPr/>
        </p:nvSpPr>
        <p:spPr>
          <a:xfrm>
            <a:off x="0" y="-74852"/>
            <a:ext cx="9906000" cy="7797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Vani" panose="020B0502040204020203" pitchFamily="34" charset="0"/>
            </a:endParaRPr>
          </a:p>
        </p:txBody>
      </p:sp>
      <p:pic>
        <p:nvPicPr>
          <p:cNvPr id="17" name="Picture 2" descr="D:\图纸\标识和LOGO\PROOTEK logo白色镂空.tif">
            <a:extLst>
              <a:ext uri="{FF2B5EF4-FFF2-40B4-BE49-F238E27FC236}">
                <a16:creationId xmlns:a16="http://schemas.microsoft.com/office/drawing/2014/main" id="{17976877-903D-4753-A58B-33BC2617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68" y="297068"/>
            <a:ext cx="1271417" cy="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1">
            <a:extLst>
              <a:ext uri="{FF2B5EF4-FFF2-40B4-BE49-F238E27FC236}">
                <a16:creationId xmlns:a16="http://schemas.microsoft.com/office/drawing/2014/main" id="{51D48C97-DEF0-447D-8A2A-B37ED8E0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-41029"/>
            <a:ext cx="2165350" cy="779748"/>
          </a:xfrm>
        </p:spPr>
        <p:txBody>
          <a:bodyPr>
            <a:normAutofit/>
          </a:bodyPr>
          <a:lstStyle/>
          <a:p>
            <a:r>
              <a:rPr lang="ko-KR" altLang="en-US" sz="3200"/>
              <a:t>제품 개요</a:t>
            </a:r>
          </a:p>
        </p:txBody>
      </p:sp>
    </p:spTree>
    <p:extLst>
      <p:ext uri="{BB962C8B-B14F-4D97-AF65-F5344CB8AC3E}">
        <p14:creationId xmlns:p14="http://schemas.microsoft.com/office/powerpoint/2010/main" val="253480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2825" y="1004875"/>
            <a:ext cx="8495297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</a:t>
            </a:r>
            <a:r>
              <a:rPr lang="en-US" altLang="zh-CN">
                <a:latin typeface="나눔고딕" panose="020D0604000000000000" pitchFamily="50" charset="-127"/>
                <a:ea typeface="나눔고딕" panose="020D0604000000000000" pitchFamily="50" charset="-127"/>
              </a:rPr>
              <a:t>SD</a:t>
            </a:r>
            <a:r>
              <a:rPr lang="en-US" altLang="zh-CN" dirty="0">
                <a:latin typeface="나눔고딕" panose="020D0604000000000000" pitchFamily="50" charset="-127"/>
                <a:ea typeface="나눔고딕" panose="020D0604000000000000" pitchFamily="50" charset="-127"/>
              </a:rPr>
              <a:t>/HD/3G SDI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（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）</a:t>
            </a:r>
            <a:r>
              <a:rPr lang="en-US" altLang="zh-CN" dirty="0">
                <a:latin typeface="나눔고딕" panose="020D0604000000000000" pitchFamily="50" charset="-127"/>
                <a:ea typeface="나눔고딕" panose="020D0604000000000000" pitchFamily="50" charset="-127"/>
              </a:rPr>
              <a:t>/DBV-ASI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지원</a:t>
            </a:r>
            <a:endParaRPr lang="en-US" altLang="zh-CN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</a:t>
            </a:r>
            <a:r>
              <a:rPr lang="en-US" altLang="zh-CN">
                <a:latin typeface="나눔고딕" panose="020D0604000000000000" pitchFamily="50" charset="-127"/>
                <a:ea typeface="나눔고딕" panose="020D0604000000000000" pitchFamily="50" charset="-127"/>
              </a:rPr>
              <a:t>SMPTE259M</a:t>
            </a:r>
            <a:r>
              <a:rPr lang="en-US" altLang="zh-CN" dirty="0">
                <a:latin typeface="나눔고딕" panose="020D0604000000000000" pitchFamily="50" charset="-127"/>
                <a:ea typeface="나눔고딕" panose="020D0604000000000000" pitchFamily="50" charset="-127"/>
              </a:rPr>
              <a:t>/292M/424M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（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）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표준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최대</a:t>
            </a:r>
            <a:r>
              <a:rPr lang="en-US" altLang="zh-CN" dirty="0">
                <a:latin typeface="나눔고딕" panose="020D0604000000000000" pitchFamily="50" charset="-127"/>
                <a:ea typeface="나눔고딕" panose="020D0604000000000000" pitchFamily="50" charset="-127"/>
              </a:rPr>
              <a:t>4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채널 </a:t>
            </a:r>
            <a:r>
              <a:rPr lang="en-US" altLang="zh-CN" dirty="0">
                <a:latin typeface="나눔고딕" panose="020D0604000000000000" pitchFamily="50" charset="-127"/>
                <a:ea typeface="나눔고딕" panose="020D0604000000000000" pitchFamily="50" charset="-127"/>
              </a:rPr>
              <a:t>SDI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신호 입력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，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</a:t>
            </a:r>
            <a:r>
              <a:rPr lang="en-US" altLang="zh-CN" dirty="0">
                <a:latin typeface="나눔고딕" panose="020D0604000000000000" pitchFamily="50" charset="-127"/>
                <a:ea typeface="나눔고딕" panose="020D0604000000000000" pitchFamily="50" charset="-127"/>
              </a:rPr>
              <a:t>2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채널 </a:t>
            </a:r>
            <a:r>
              <a:rPr lang="en-US" altLang="zh-CN" dirty="0">
                <a:latin typeface="나눔고딕" panose="020D0604000000000000" pitchFamily="50" charset="-127"/>
                <a:ea typeface="나눔고딕" panose="020D0604000000000000" pitchFamily="50" charset="-127"/>
              </a:rPr>
              <a:t>SDI </a:t>
            </a: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신호 출력 및 </a:t>
            </a:r>
            <a:r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1 </a:t>
            </a: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채널 </a:t>
            </a:r>
            <a:r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DVI </a:t>
            </a: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신호</a:t>
            </a:r>
            <a:r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출력</a:t>
            </a:r>
            <a:endParaRPr lang="zh-CN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단일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en-US" altLang="ko-KR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PiP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4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 분할 기능</a:t>
            </a:r>
            <a:endParaRPr lang="zh-CN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네트워크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제어 및 </a:t>
            </a: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관리 기능</a:t>
            </a:r>
            <a:endParaRPr lang="en-US" altLang="ko-KR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네트워크에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연결 후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장치 입력 소스의 연결 상태를 모니터링</a:t>
            </a:r>
            <a:endParaRPr lang="zh-CN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오디오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임베디드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디임베디드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 지원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		</a:t>
            </a:r>
          </a:p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</a:t>
            </a:r>
            <a:r>
              <a:rPr lang="en-US" altLang="zh-CN">
                <a:latin typeface="나눔고딕" panose="020D0604000000000000" pitchFamily="50" charset="-127"/>
                <a:ea typeface="나눔고딕" panose="020D0604000000000000" pitchFamily="50" charset="-127"/>
              </a:rPr>
              <a:t>CHECKFIELD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테스트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，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깜박임 없음 </a:t>
            </a:r>
            <a:r>
              <a:rPr lang="zh-CN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○ 네트워크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기능 지원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, SNMP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프로토콜 지원 </a:t>
            </a:r>
            <a:endParaRPr lang="zh-CN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949C0958-117D-4AF7-8999-0F120464B02C}"/>
              </a:ext>
            </a:extLst>
          </p:cNvPr>
          <p:cNvSpPr/>
          <p:nvPr/>
        </p:nvSpPr>
        <p:spPr>
          <a:xfrm>
            <a:off x="0" y="-74852"/>
            <a:ext cx="9906000" cy="7797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Vani" panose="020B0502040204020203" pitchFamily="34" charset="0"/>
            </a:endParaRPr>
          </a:p>
        </p:txBody>
      </p:sp>
      <p:pic>
        <p:nvPicPr>
          <p:cNvPr id="13" name="Picture 2" descr="D:\图纸\标识和LOGO\PROOTEK logo白色镂空.tif">
            <a:extLst>
              <a:ext uri="{FF2B5EF4-FFF2-40B4-BE49-F238E27FC236}">
                <a16:creationId xmlns:a16="http://schemas.microsoft.com/office/drawing/2014/main" id="{EC86556A-A338-4509-8A2C-18376EAB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68" y="297068"/>
            <a:ext cx="1271417" cy="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D1F00AD9-F62E-4C8E-B10E-580CB15E4400}"/>
              </a:ext>
            </a:extLst>
          </p:cNvPr>
          <p:cNvSpPr txBox="1">
            <a:spLocks/>
          </p:cNvSpPr>
          <p:nvPr/>
        </p:nvSpPr>
        <p:spPr>
          <a:xfrm>
            <a:off x="312615" y="44936"/>
            <a:ext cx="2165350" cy="5612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/>
              <a:t>주요 기능</a:t>
            </a:r>
          </a:p>
        </p:txBody>
      </p:sp>
    </p:spTree>
    <p:extLst>
      <p:ext uri="{BB962C8B-B14F-4D97-AF65-F5344CB8AC3E}">
        <p14:creationId xmlns:p14="http://schemas.microsoft.com/office/powerpoint/2010/main" val="285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8071289" y="5908128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SDI</a:t>
            </a:r>
            <a:r>
              <a:rPr lang="ko-KR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카메라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09295" y="5245861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SDI</a:t>
            </a:r>
            <a:r>
              <a:rPr lang="ko-KR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카메라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99498" y="1421508"/>
            <a:ext cx="13580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관리 </a:t>
            </a:r>
            <a:r>
              <a:rPr lang="en-US" altLang="ko-KR" sz="110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ko-KR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운영 컴퓨터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4" name="Picture 6" descr="C:\Users\lh\Desktop\4画面9画面抠图\362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10" y="3686150"/>
            <a:ext cx="1584176" cy="17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171" y="3855916"/>
            <a:ext cx="513618" cy="2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171" y="4104630"/>
            <a:ext cx="513618" cy="2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171" y="4353344"/>
            <a:ext cx="513618" cy="2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171" y="4602058"/>
            <a:ext cx="513618" cy="2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171" y="4850772"/>
            <a:ext cx="513618" cy="2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171" y="5099488"/>
            <a:ext cx="513618" cy="2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连接符 13"/>
          <p:cNvCxnSpPr>
            <a:stCxn id="96" idx="1"/>
          </p:cNvCxnSpPr>
          <p:nvPr/>
        </p:nvCxnSpPr>
        <p:spPr>
          <a:xfrm flipV="1">
            <a:off x="5584791" y="3967656"/>
            <a:ext cx="60802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V="1">
            <a:off x="5584788" y="5217134"/>
            <a:ext cx="68003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V="1">
            <a:off x="5584787" y="4208516"/>
            <a:ext cx="735762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V="1">
            <a:off x="5584786" y="4450608"/>
            <a:ext cx="896060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V="1">
            <a:off x="5584791" y="4698808"/>
            <a:ext cx="89605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5584791" y="4962512"/>
            <a:ext cx="89605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0874" y="2138019"/>
            <a:ext cx="427360" cy="1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2175" y="2138019"/>
            <a:ext cx="427360" cy="1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86" y="5722179"/>
            <a:ext cx="427360" cy="1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86" y="5241816"/>
            <a:ext cx="427360" cy="1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62" y="4688374"/>
            <a:ext cx="427360" cy="1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Users\lh\Pictures\BMD样片\options@2x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86" y="4115545"/>
            <a:ext cx="427360" cy="1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连接符 16"/>
          <p:cNvCxnSpPr/>
          <p:nvPr/>
        </p:nvCxnSpPr>
        <p:spPr>
          <a:xfrm flipV="1">
            <a:off x="6192814" y="2230993"/>
            <a:ext cx="0" cy="1736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07" idx="1"/>
          </p:cNvCxnSpPr>
          <p:nvPr/>
        </p:nvCxnSpPr>
        <p:spPr>
          <a:xfrm flipH="1">
            <a:off x="5938234" y="2230991"/>
            <a:ext cx="2545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7" name="直接连接符 14336"/>
          <p:cNvCxnSpPr/>
          <p:nvPr/>
        </p:nvCxnSpPr>
        <p:spPr>
          <a:xfrm>
            <a:off x="6264822" y="5217135"/>
            <a:ext cx="0" cy="598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2" name="直接连接符 14341"/>
          <p:cNvCxnSpPr>
            <a:endCxn id="109" idx="1"/>
          </p:cNvCxnSpPr>
          <p:nvPr/>
        </p:nvCxnSpPr>
        <p:spPr>
          <a:xfrm>
            <a:off x="6264822" y="5815153"/>
            <a:ext cx="45316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4" name="直接连接符 14343"/>
          <p:cNvCxnSpPr/>
          <p:nvPr/>
        </p:nvCxnSpPr>
        <p:spPr>
          <a:xfrm>
            <a:off x="6480843" y="4962513"/>
            <a:ext cx="0" cy="372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直接连接符 14346"/>
          <p:cNvCxnSpPr>
            <a:endCxn id="110" idx="1"/>
          </p:cNvCxnSpPr>
          <p:nvPr/>
        </p:nvCxnSpPr>
        <p:spPr>
          <a:xfrm>
            <a:off x="6477169" y="5334789"/>
            <a:ext cx="240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4" name="直接连接符 14353"/>
          <p:cNvCxnSpPr>
            <a:stCxn id="111" idx="1"/>
          </p:cNvCxnSpPr>
          <p:nvPr/>
        </p:nvCxnSpPr>
        <p:spPr>
          <a:xfrm flipH="1" flipV="1">
            <a:off x="6477169" y="4781348"/>
            <a:ext cx="23869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6" name="直接连接符 14355"/>
          <p:cNvCxnSpPr/>
          <p:nvPr/>
        </p:nvCxnSpPr>
        <p:spPr>
          <a:xfrm>
            <a:off x="6477167" y="4688372"/>
            <a:ext cx="0" cy="929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2" name="直接连接符 14361"/>
          <p:cNvCxnSpPr>
            <a:stCxn id="112" idx="1"/>
          </p:cNvCxnSpPr>
          <p:nvPr/>
        </p:nvCxnSpPr>
        <p:spPr>
          <a:xfrm flipH="1" flipV="1">
            <a:off x="6477169" y="4208516"/>
            <a:ext cx="240819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4" name="直接连接符 14363"/>
          <p:cNvCxnSpPr/>
          <p:nvPr/>
        </p:nvCxnSpPr>
        <p:spPr>
          <a:xfrm>
            <a:off x="6480846" y="4208516"/>
            <a:ext cx="0" cy="242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6335282" y="2930105"/>
            <a:ext cx="0" cy="1286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336832" y="2930105"/>
            <a:ext cx="16724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V="1">
            <a:off x="8009295" y="2230991"/>
            <a:ext cx="0" cy="699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08" idx="1"/>
          </p:cNvCxnSpPr>
          <p:nvPr/>
        </p:nvCxnSpPr>
        <p:spPr>
          <a:xfrm flipH="1">
            <a:off x="7739535" y="2230991"/>
            <a:ext cx="269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61891" y="4642846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SDI</a:t>
            </a:r>
            <a:r>
              <a:rPr lang="ko-KR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카메라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77649" y="3955656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SDI</a:t>
            </a:r>
            <a:r>
              <a:rPr lang="ko-KR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카메라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3542300" y="3400395"/>
            <a:ext cx="1370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PMP-HD04MNS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3" name="Picture 4" descr="C:\Users\lh\Pictures\DVI头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9939" y="4433095"/>
            <a:ext cx="647861" cy="7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5" descr="C:\Users\lh\Pictures\电脑服务器照片\Computer-Based-DVR-System-Dell-and-GeoVision-C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31" y="1694363"/>
            <a:ext cx="1585048" cy="11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6" descr="C:\Users\lh\Pictures\rj45水晶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1482" y="4167949"/>
            <a:ext cx="177924" cy="3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" descr="C:\Users\lh\Pictures\监视器显示器\8494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09" y="1535833"/>
            <a:ext cx="1030854" cy="10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7" descr="C:\Users\lh\Pictures\监视器显示器\8494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38" y="1535833"/>
            <a:ext cx="1030854" cy="10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581138" y="1361108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SDI</a:t>
            </a:r>
            <a:r>
              <a:rPr lang="ko-KR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모니터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02795" y="1361108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SDI</a:t>
            </a:r>
            <a:r>
              <a:rPr lang="ko-KR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모니터</a:t>
            </a:r>
            <a:r>
              <a:rPr lang="en-US" altLang="zh-CN" sz="11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0" name="Picture 9" descr="C:\Users\lh\Pictures\监视器显示器\显示器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2" y="3218006"/>
            <a:ext cx="1378321" cy="11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:\Users\lh\Pictures\DVI头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4562" y="4208518"/>
            <a:ext cx="286188" cy="3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014623" y="2899133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DVI </a:t>
            </a:r>
            <a:r>
              <a:rPr lang="ko-KR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디스플레이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H="1">
            <a:off x="1187656" y="4797156"/>
            <a:ext cx="1572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1187656" y="4504762"/>
            <a:ext cx="0" cy="276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6" descr="C:\Users\lh\Pictures\rj45水晶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150577" y="2622884"/>
            <a:ext cx="177924" cy="3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任意多边形 139"/>
          <p:cNvSpPr/>
          <p:nvPr/>
        </p:nvSpPr>
        <p:spPr>
          <a:xfrm>
            <a:off x="2220930" y="2947617"/>
            <a:ext cx="915194" cy="1384422"/>
          </a:xfrm>
          <a:custGeom>
            <a:avLst/>
            <a:gdLst>
              <a:gd name="connsiteX0" fmla="*/ 9261 w 915194"/>
              <a:gd name="connsiteY0" fmla="*/ 0 h 1384422"/>
              <a:gd name="connsiteX1" fmla="*/ 17728 w 915194"/>
              <a:gd name="connsiteY1" fmla="*/ 160867 h 1384422"/>
              <a:gd name="connsiteX2" fmla="*/ 170128 w 915194"/>
              <a:gd name="connsiteY2" fmla="*/ 279400 h 1384422"/>
              <a:gd name="connsiteX3" fmla="*/ 517261 w 915194"/>
              <a:gd name="connsiteY3" fmla="*/ 448733 h 1384422"/>
              <a:gd name="connsiteX4" fmla="*/ 449528 w 915194"/>
              <a:gd name="connsiteY4" fmla="*/ 838200 h 1384422"/>
              <a:gd name="connsiteX5" fmla="*/ 398728 w 915194"/>
              <a:gd name="connsiteY5" fmla="*/ 1244600 h 1384422"/>
              <a:gd name="connsiteX6" fmla="*/ 610394 w 915194"/>
              <a:gd name="connsiteY6" fmla="*/ 1371600 h 1384422"/>
              <a:gd name="connsiteX7" fmla="*/ 915194 w 915194"/>
              <a:gd name="connsiteY7" fmla="*/ 1380067 h 138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194" h="1384422">
                <a:moveTo>
                  <a:pt x="9261" y="0"/>
                </a:moveTo>
                <a:cubicBezTo>
                  <a:pt x="89" y="57150"/>
                  <a:pt x="-9083" y="114300"/>
                  <a:pt x="17728" y="160867"/>
                </a:cubicBezTo>
                <a:cubicBezTo>
                  <a:pt x="44539" y="207434"/>
                  <a:pt x="86873" y="231422"/>
                  <a:pt x="170128" y="279400"/>
                </a:cubicBezTo>
                <a:cubicBezTo>
                  <a:pt x="253383" y="327378"/>
                  <a:pt x="470694" y="355600"/>
                  <a:pt x="517261" y="448733"/>
                </a:cubicBezTo>
                <a:cubicBezTo>
                  <a:pt x="563828" y="541866"/>
                  <a:pt x="469283" y="705556"/>
                  <a:pt x="449528" y="838200"/>
                </a:cubicBezTo>
                <a:cubicBezTo>
                  <a:pt x="429773" y="970844"/>
                  <a:pt x="371917" y="1155700"/>
                  <a:pt x="398728" y="1244600"/>
                </a:cubicBezTo>
                <a:cubicBezTo>
                  <a:pt x="425539" y="1333500"/>
                  <a:pt x="524316" y="1349022"/>
                  <a:pt x="610394" y="1371600"/>
                </a:cubicBezTo>
                <a:cubicBezTo>
                  <a:pt x="696472" y="1394178"/>
                  <a:pt x="915194" y="1380067"/>
                  <a:pt x="915194" y="138006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" name="Picture 4" descr="typeC-FIXED1">
            <a:extLst>
              <a:ext uri="{FF2B5EF4-FFF2-40B4-BE49-F238E27FC236}">
                <a16:creationId xmlns:a16="http://schemas.microsoft.com/office/drawing/2014/main" id="{D2F99D63-BDBF-4214-8FA8-E411D3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13545" r="25128" b="11124"/>
          <a:stretch>
            <a:fillRect/>
          </a:stretch>
        </p:blipFill>
        <p:spPr bwMode="auto">
          <a:xfrm>
            <a:off x="7289148" y="3873505"/>
            <a:ext cx="517331" cy="5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6" name="Picture 4" descr="typeC-FIXED1">
            <a:extLst>
              <a:ext uri="{FF2B5EF4-FFF2-40B4-BE49-F238E27FC236}">
                <a16:creationId xmlns:a16="http://schemas.microsoft.com/office/drawing/2014/main" id="{BC0428F6-8D98-47FB-8B76-F837331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13545" r="25128" b="11124"/>
          <a:stretch>
            <a:fillRect/>
          </a:stretch>
        </p:blipFill>
        <p:spPr bwMode="auto">
          <a:xfrm>
            <a:off x="7259965" y="4518826"/>
            <a:ext cx="543921" cy="56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7" name="Picture 4" descr="typeC-FIXED1">
            <a:extLst>
              <a:ext uri="{FF2B5EF4-FFF2-40B4-BE49-F238E27FC236}">
                <a16:creationId xmlns:a16="http://schemas.microsoft.com/office/drawing/2014/main" id="{FA8ADFE8-DA1F-4182-99AD-933282C4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13545" r="25128" b="11124"/>
          <a:stretch>
            <a:fillRect/>
          </a:stretch>
        </p:blipFill>
        <p:spPr bwMode="auto">
          <a:xfrm>
            <a:off x="7304030" y="5116523"/>
            <a:ext cx="517331" cy="5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8" name="Picture 4" descr="typeC-FIXED1">
            <a:extLst>
              <a:ext uri="{FF2B5EF4-FFF2-40B4-BE49-F238E27FC236}">
                <a16:creationId xmlns:a16="http://schemas.microsoft.com/office/drawing/2014/main" id="{B1F482C5-D4AC-4F16-932A-97C9C632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13545" r="25128" b="11124"/>
          <a:stretch>
            <a:fillRect/>
          </a:stretch>
        </p:blipFill>
        <p:spPr bwMode="auto">
          <a:xfrm>
            <a:off x="7262558" y="5722179"/>
            <a:ext cx="543921" cy="56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9" name="矩形 4">
            <a:extLst>
              <a:ext uri="{FF2B5EF4-FFF2-40B4-BE49-F238E27FC236}">
                <a16:creationId xmlns:a16="http://schemas.microsoft.com/office/drawing/2014/main" id="{37B208EB-0FBC-4C95-9A1D-B032FCCE539E}"/>
              </a:ext>
            </a:extLst>
          </p:cNvPr>
          <p:cNvSpPr/>
          <p:nvPr/>
        </p:nvSpPr>
        <p:spPr>
          <a:xfrm>
            <a:off x="0" y="-74852"/>
            <a:ext cx="9906000" cy="7797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Vani" panose="020B0502040204020203" pitchFamily="34" charset="0"/>
            </a:endParaRPr>
          </a:p>
        </p:txBody>
      </p:sp>
      <p:pic>
        <p:nvPicPr>
          <p:cNvPr id="70" name="Picture 2" descr="D:\图纸\标识和LOGO\PROOTEK logo白色镂空.tif">
            <a:extLst>
              <a:ext uri="{FF2B5EF4-FFF2-40B4-BE49-F238E27FC236}">
                <a16:creationId xmlns:a16="http://schemas.microsoft.com/office/drawing/2014/main" id="{6ACB7C41-04ED-4E68-92C8-39D2B964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68" y="297068"/>
            <a:ext cx="1271417" cy="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제목 1">
            <a:extLst>
              <a:ext uri="{FF2B5EF4-FFF2-40B4-BE49-F238E27FC236}">
                <a16:creationId xmlns:a16="http://schemas.microsoft.com/office/drawing/2014/main" id="{072EF568-CAEE-48B5-A3D2-7AF6A5CFF323}"/>
              </a:ext>
            </a:extLst>
          </p:cNvPr>
          <p:cNvSpPr txBox="1">
            <a:spLocks/>
          </p:cNvSpPr>
          <p:nvPr/>
        </p:nvSpPr>
        <p:spPr>
          <a:xfrm>
            <a:off x="312614" y="107456"/>
            <a:ext cx="3344947" cy="451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/>
              <a:t>시스템 구성도</a:t>
            </a:r>
          </a:p>
        </p:txBody>
      </p:sp>
    </p:spTree>
    <p:extLst>
      <p:ext uri="{BB962C8B-B14F-4D97-AF65-F5344CB8AC3E}">
        <p14:creationId xmlns:p14="http://schemas.microsoft.com/office/powerpoint/2010/main" val="129116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29411" y="1301856"/>
            <a:ext cx="2550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벽면 설치 또는 데스크탑 설치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7" descr="C:\Users\lh\Desktop\4画面9画面抠图\363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11" y="2168043"/>
            <a:ext cx="2943498" cy="12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项目\警视达\说明书照片\四画面插1U机笼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59" y="4288942"/>
            <a:ext cx="3860138" cy="11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738750" y="3755134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표준 </a:t>
            </a:r>
            <a:r>
              <a:rPr lang="en-US" altLang="ko-KR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 "1U </a:t>
            </a:r>
            <a:r>
              <a:rPr lang="ko-KR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마운트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02869FC-3974-44E3-925B-3BD1D5D7C04A}"/>
              </a:ext>
            </a:extLst>
          </p:cNvPr>
          <p:cNvGrpSpPr/>
          <p:nvPr/>
        </p:nvGrpSpPr>
        <p:grpSpPr>
          <a:xfrm>
            <a:off x="430835" y="1921822"/>
            <a:ext cx="4248472" cy="2372290"/>
            <a:chOff x="2345605" y="3627169"/>
            <a:chExt cx="4248472" cy="2372290"/>
          </a:xfrm>
        </p:grpSpPr>
        <p:pic>
          <p:nvPicPr>
            <p:cNvPr id="4098" name="Picture 2" descr="D:\照片\网站照片完成\4画面9画面抠图\DSC_3625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71043" y="4820840"/>
              <a:ext cx="1749600" cy="597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C:\Users\lh\Desktop\4画面9画面抠图\3627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783" y="4247218"/>
              <a:ext cx="1577639" cy="175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直接连接符 3"/>
            <p:cNvCxnSpPr/>
            <p:nvPr/>
          </p:nvCxnSpPr>
          <p:spPr>
            <a:xfrm flipV="1">
              <a:off x="3983681" y="4021348"/>
              <a:ext cx="0" cy="22587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5303969" y="4030400"/>
              <a:ext cx="0" cy="22587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3983681" y="4066310"/>
              <a:ext cx="1320288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93784" y="3873390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 Narrow" panose="020B0606020202030204" pitchFamily="34" charset="0"/>
                </a:rPr>
                <a:t>67</a:t>
              </a:r>
              <a:endParaRPr lang="zh-CN" altLang="en-US" sz="1000" dirty="0">
                <a:latin typeface="Arial Narrow" panose="020B0606020202030204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2849661" y="4021346"/>
              <a:ext cx="0" cy="22587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3439781" y="4030402"/>
              <a:ext cx="0" cy="5868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2849661" y="4066310"/>
              <a:ext cx="590120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994680" y="3873390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 Narrow" panose="020B0606020202030204" pitchFamily="34" charset="0"/>
                </a:rPr>
                <a:t>38</a:t>
              </a:r>
              <a:endParaRPr lang="zh-CN" altLang="en-US" sz="10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2489621" y="4251980"/>
              <a:ext cx="36108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489621" y="5994694"/>
              <a:ext cx="36108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2561629" y="4251980"/>
              <a:ext cx="0" cy="1742714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6200000">
              <a:off x="2289821" y="4967928"/>
              <a:ext cx="3577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 Narrow" panose="020B0606020202030204" pitchFamily="34" charset="0"/>
                </a:rPr>
                <a:t>112</a:t>
              </a:r>
              <a:endParaRPr lang="zh-CN" altLang="en-US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84240" y="3627169"/>
              <a:ext cx="8098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단위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mm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099" name="Picture 3" descr="D:\照片\网站照片完成\4画面9画面抠图\3619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424290" y="4829672"/>
              <a:ext cx="1742304" cy="597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B443BFC-8247-48FB-BAB9-FE3743141BAC}"/>
              </a:ext>
            </a:extLst>
          </p:cNvPr>
          <p:cNvSpPr txBox="1"/>
          <p:nvPr/>
        </p:nvSpPr>
        <p:spPr>
          <a:xfrm>
            <a:off x="1773344" y="1334079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외형 치수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">
            <a:extLst>
              <a:ext uri="{FF2B5EF4-FFF2-40B4-BE49-F238E27FC236}">
                <a16:creationId xmlns:a16="http://schemas.microsoft.com/office/drawing/2014/main" id="{3E9178C1-1509-410A-A0F9-5826DD0B299C}"/>
              </a:ext>
            </a:extLst>
          </p:cNvPr>
          <p:cNvSpPr/>
          <p:nvPr/>
        </p:nvSpPr>
        <p:spPr>
          <a:xfrm>
            <a:off x="0" y="-74852"/>
            <a:ext cx="9906000" cy="7797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Vani" panose="020B0502040204020203" pitchFamily="34" charset="0"/>
            </a:endParaRPr>
          </a:p>
        </p:txBody>
      </p:sp>
      <p:pic>
        <p:nvPicPr>
          <p:cNvPr id="44" name="Picture 2" descr="D:\图纸\标识和LOGO\PROOTEK logo白色镂空.tif">
            <a:extLst>
              <a:ext uri="{FF2B5EF4-FFF2-40B4-BE49-F238E27FC236}">
                <a16:creationId xmlns:a16="http://schemas.microsoft.com/office/drawing/2014/main" id="{DA94AB81-1085-4BB3-B4E9-12FEC490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68" y="297068"/>
            <a:ext cx="1271417" cy="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352ABAD8-8A01-4657-AC68-A417794C694B}"/>
              </a:ext>
            </a:extLst>
          </p:cNvPr>
          <p:cNvSpPr txBox="1">
            <a:spLocks/>
          </p:cNvSpPr>
          <p:nvPr/>
        </p:nvSpPr>
        <p:spPr>
          <a:xfrm>
            <a:off x="312615" y="115274"/>
            <a:ext cx="3076584" cy="57688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/>
              <a:t>외형 치수 및 설치</a:t>
            </a:r>
          </a:p>
        </p:txBody>
      </p:sp>
    </p:spTree>
    <p:extLst>
      <p:ext uri="{BB962C8B-B14F-4D97-AF65-F5344CB8AC3E}">
        <p14:creationId xmlns:p14="http://schemas.microsoft.com/office/powerpoint/2010/main" val="78671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7809913" y="2642896"/>
            <a:ext cx="822236" cy="136462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1" descr="C:\Users\lh\Pictures\25画面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20" y="3052474"/>
            <a:ext cx="1275531" cy="9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5992201" y="1302321"/>
            <a:ext cx="1817712" cy="1351980"/>
            <a:chOff x="3789040" y="3563888"/>
            <a:chExt cx="1817712" cy="1351980"/>
          </a:xfrm>
        </p:grpSpPr>
        <p:grpSp>
          <p:nvGrpSpPr>
            <p:cNvPr id="36" name="组合 35"/>
            <p:cNvGrpSpPr/>
            <p:nvPr/>
          </p:nvGrpSpPr>
          <p:grpSpPr>
            <a:xfrm>
              <a:off x="3789040" y="3563888"/>
              <a:ext cx="1817712" cy="1351980"/>
              <a:chOff x="3789040" y="3563888"/>
              <a:chExt cx="1817712" cy="1351980"/>
            </a:xfrm>
          </p:grpSpPr>
          <p:pic>
            <p:nvPicPr>
              <p:cNvPr id="38" name="Picture 20" descr="C:\Users\lh\Pictures\25画面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9040" y="3563888"/>
                <a:ext cx="1817712" cy="1351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1" descr="C:\Users\lh\Pictures\25画面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3457" y="4583067"/>
                <a:ext cx="453295" cy="332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矩形 36"/>
            <p:cNvSpPr/>
            <p:nvPr/>
          </p:nvSpPr>
          <p:spPr>
            <a:xfrm>
              <a:off x="3789040" y="3563888"/>
              <a:ext cx="1817712" cy="135198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7809915" y="2321500"/>
            <a:ext cx="822237" cy="7309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7356621" y="3052475"/>
            <a:ext cx="1275531" cy="9550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56620" y="2321502"/>
            <a:ext cx="453295" cy="3328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56620" y="2321502"/>
            <a:ext cx="1" cy="73097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843106" y="1409116"/>
            <a:ext cx="1390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★ </a:t>
            </a:r>
            <a:r>
              <a:rPr lang="en-US" altLang="ko-KR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 </a:t>
            </a:r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채널 </a:t>
            </a:r>
            <a:r>
              <a:rPr lang="en-US" altLang="ko-KR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DVR</a:t>
            </a:r>
          </a:p>
          <a:p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최대 </a:t>
            </a:r>
            <a:r>
              <a:rPr lang="en-US" altLang="ko-KR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64 </a:t>
            </a:r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개의 입력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39524" y="3052472"/>
            <a:ext cx="1538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★ </a:t>
            </a:r>
            <a:r>
              <a:rPr lang="en-US" altLang="ko-KR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 DVR / 4 </a:t>
            </a:r>
            <a:r>
              <a:rPr lang="ko-KR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입력 </a:t>
            </a:r>
            <a:r>
              <a:rPr lang="en-US" altLang="ko-KR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 </a:t>
            </a:r>
            <a:r>
              <a:rPr lang="ko-KR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채널</a:t>
            </a:r>
          </a:p>
          <a:p>
            <a:r>
              <a:rPr lang="ko-KR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★ 라이브 </a:t>
            </a:r>
            <a:r>
              <a:rPr lang="en-US" altLang="ko-KR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 4 </a:t>
            </a:r>
            <a:r>
              <a:rPr lang="ko-KR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화면 분할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60" y="4253505"/>
            <a:ext cx="874347" cy="198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组合 46"/>
          <p:cNvGrpSpPr/>
          <p:nvPr/>
        </p:nvGrpSpPr>
        <p:grpSpPr>
          <a:xfrm>
            <a:off x="5848187" y="1138472"/>
            <a:ext cx="3652907" cy="5239497"/>
            <a:chOff x="3645024" y="3254951"/>
            <a:chExt cx="2948347" cy="5565521"/>
          </a:xfrm>
        </p:grpSpPr>
        <p:cxnSp>
          <p:nvCxnSpPr>
            <p:cNvPr id="48" name="直接连接符 47"/>
            <p:cNvCxnSpPr>
              <a:stCxn id="52" idx="0"/>
              <a:endCxn id="53" idx="0"/>
            </p:cNvCxnSpPr>
            <p:nvPr/>
          </p:nvCxnSpPr>
          <p:spPr>
            <a:xfrm>
              <a:off x="3753036" y="3254951"/>
              <a:ext cx="273232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3645024" y="3254951"/>
              <a:ext cx="2948347" cy="5565521"/>
              <a:chOff x="3645024" y="3254951"/>
              <a:chExt cx="2948347" cy="5565521"/>
            </a:xfrm>
          </p:grpSpPr>
          <p:cxnSp>
            <p:nvCxnSpPr>
              <p:cNvPr id="50" name="直接连接符 49"/>
              <p:cNvCxnSpPr>
                <a:stCxn id="54" idx="0"/>
                <a:endCxn id="55" idx="0"/>
              </p:cNvCxnSpPr>
              <p:nvPr/>
            </p:nvCxnSpPr>
            <p:spPr>
              <a:xfrm>
                <a:off x="3753036" y="8820472"/>
                <a:ext cx="2732323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组合 50"/>
              <p:cNvGrpSpPr/>
              <p:nvPr/>
            </p:nvGrpSpPr>
            <p:grpSpPr>
              <a:xfrm>
                <a:off x="3645024" y="3254951"/>
                <a:ext cx="2948347" cy="5565521"/>
                <a:chOff x="3645024" y="3254951"/>
                <a:chExt cx="2948347" cy="5421505"/>
              </a:xfrm>
            </p:grpSpPr>
            <p:sp>
              <p:nvSpPr>
                <p:cNvPr id="52" name="弧形 51"/>
                <p:cNvSpPr/>
                <p:nvPr/>
              </p:nvSpPr>
              <p:spPr>
                <a:xfrm flipH="1">
                  <a:off x="3645024" y="3254951"/>
                  <a:ext cx="216024" cy="216000"/>
                </a:xfrm>
                <a:prstGeom prst="arc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>
                  <a:off x="6377347" y="3254951"/>
                  <a:ext cx="216024" cy="216000"/>
                </a:xfrm>
                <a:prstGeom prst="arc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弧形 53"/>
                <p:cNvSpPr/>
                <p:nvPr/>
              </p:nvSpPr>
              <p:spPr>
                <a:xfrm flipH="1" flipV="1">
                  <a:off x="3645024" y="8460456"/>
                  <a:ext cx="216024" cy="216000"/>
                </a:xfrm>
                <a:prstGeom prst="arc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弧形 54"/>
                <p:cNvSpPr/>
                <p:nvPr/>
              </p:nvSpPr>
              <p:spPr>
                <a:xfrm flipV="1">
                  <a:off x="6377347" y="8460456"/>
                  <a:ext cx="216024" cy="216000"/>
                </a:xfrm>
                <a:prstGeom prst="arc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56" name="直接连接符 55"/>
                <p:cNvCxnSpPr>
                  <a:stCxn id="54" idx="2"/>
                  <a:endCxn id="52" idx="2"/>
                </p:cNvCxnSpPr>
                <p:nvPr/>
              </p:nvCxnSpPr>
              <p:spPr>
                <a:xfrm flipV="1">
                  <a:off x="3645024" y="3362951"/>
                  <a:ext cx="0" cy="52055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>
                  <a:stCxn id="53" idx="2"/>
                  <a:endCxn id="55" idx="2"/>
                </p:cNvCxnSpPr>
                <p:nvPr/>
              </p:nvCxnSpPr>
              <p:spPr>
                <a:xfrm>
                  <a:off x="6593371" y="3362951"/>
                  <a:ext cx="0" cy="52055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8" name="矩形 57"/>
          <p:cNvSpPr/>
          <p:nvPr/>
        </p:nvSpPr>
        <p:spPr>
          <a:xfrm>
            <a:off x="6901059" y="4469527"/>
            <a:ext cx="2029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 </a:t>
            </a:r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채널 비디오 모션 감지 스위칭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91237" y="5074323"/>
            <a:ext cx="22083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★ </a:t>
            </a:r>
            <a:r>
              <a:rPr lang="en-US" altLang="ko-KR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 </a:t>
            </a:r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채널 비디오 모션 감지 스위칭</a:t>
            </a:r>
            <a:r>
              <a:rPr lang="en-US" altLang="ko-KR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2 </a:t>
            </a:r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화면 분할 디스플레이 모드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★ </a:t>
            </a:r>
            <a:r>
              <a:rPr lang="en-US" altLang="ko-KR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 </a:t>
            </a:r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채널 이상의 영상 움직임 감지 전환</a:t>
            </a:r>
            <a:r>
              <a:rPr lang="en-US" altLang="ko-KR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4 </a:t>
            </a:r>
            <a:r>
              <a:rPr lang="ko-KR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분할 화면 표시 모드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73638"/>
              </p:ext>
            </p:extLst>
          </p:nvPr>
        </p:nvGraphicFramePr>
        <p:xfrm>
          <a:off x="274602" y="1110794"/>
          <a:ext cx="5498651" cy="5267175"/>
        </p:xfrm>
        <a:graphic>
          <a:graphicData uri="http://schemas.openxmlformats.org/drawingml/2006/table">
            <a:tbl>
              <a:tblPr/>
              <a:tblGrid>
                <a:gridCol w="5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7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모델명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PMP-HD04MN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42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비디오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입력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HD/3G-SDI   （4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채널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 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1280x720p(25/30/50/59.94/60)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1920x1080i(50/59.94/60)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1920x1080p(23.98/24/25/29.97/30/50/ 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5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출력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HD/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3G-SDI </a:t>
                      </a:r>
                    </a:p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채널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   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1280x720p(25/30/50/59.94/60)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5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1920x1080i(50/59.94/60)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1920x1080p(23.98/24/25/29.97/30/50/ 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5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DVI</a:t>
                      </a:r>
                    </a:p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채널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1280x720p(50/59.94/60)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5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1920x1080i(50/59.94/60)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1920x1080p(23.98/24/25/29.97/30/50/ 59.94/60)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1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화면 분할 모드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단일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1, 2,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3,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4),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화면 분할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화면 분할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PiP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514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I/F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비디오입력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4x BNC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5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비디오출력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2x BNC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5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1x DVI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제어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1x USB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펌웨어 업그레이드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전원 공급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1x RJ-45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네트워크 관리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펌웨어 업그레이드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51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전원입력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DC 5～12V / 1A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51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소비전력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12V / 0.44A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0047">
                <a:tc rowSpan="2" gridSpan="3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최대전송가능거리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1920x1080 60p: Within 100m (RG-6/U)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0047"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1920x1080 60i,30p: Within 150m(RG- 59/U) 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7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사용온도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습도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0°C ~ +50°C / 0 ~ 80%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51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무게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1.5Kg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07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외형치수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mm)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 38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 67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6087" marR="6087" marT="6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0" name="矩形 4">
            <a:extLst>
              <a:ext uri="{FF2B5EF4-FFF2-40B4-BE49-F238E27FC236}">
                <a16:creationId xmlns:a16="http://schemas.microsoft.com/office/drawing/2014/main" id="{D54C49E0-E66B-47DF-83B1-EEC999B50B33}"/>
              </a:ext>
            </a:extLst>
          </p:cNvPr>
          <p:cNvSpPr/>
          <p:nvPr/>
        </p:nvSpPr>
        <p:spPr>
          <a:xfrm>
            <a:off x="0" y="-74852"/>
            <a:ext cx="9906000" cy="7797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Vani" panose="020B0502040204020203" pitchFamily="34" charset="0"/>
            </a:endParaRPr>
          </a:p>
        </p:txBody>
      </p:sp>
      <p:pic>
        <p:nvPicPr>
          <p:cNvPr id="61" name="Picture 2" descr="D:\图纸\标识和LOGO\PROOTEK logo白色镂空.tif">
            <a:extLst>
              <a:ext uri="{FF2B5EF4-FFF2-40B4-BE49-F238E27FC236}">
                <a16:creationId xmlns:a16="http://schemas.microsoft.com/office/drawing/2014/main" id="{2ABDB3C4-4CBD-4BF7-B4CB-018B8E50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68" y="297068"/>
            <a:ext cx="1271417" cy="1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제목 1">
            <a:extLst>
              <a:ext uri="{FF2B5EF4-FFF2-40B4-BE49-F238E27FC236}">
                <a16:creationId xmlns:a16="http://schemas.microsoft.com/office/drawing/2014/main" id="{8867DC09-51A9-47E1-83D2-1697D87ADFCC}"/>
              </a:ext>
            </a:extLst>
          </p:cNvPr>
          <p:cNvSpPr txBox="1">
            <a:spLocks/>
          </p:cNvSpPr>
          <p:nvPr/>
        </p:nvSpPr>
        <p:spPr>
          <a:xfrm>
            <a:off x="312615" y="83094"/>
            <a:ext cx="2165350" cy="5768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/>
              <a:t>제품 규격</a:t>
            </a:r>
          </a:p>
        </p:txBody>
      </p:sp>
    </p:spTree>
    <p:extLst>
      <p:ext uri="{BB962C8B-B14F-4D97-AF65-F5344CB8AC3E}">
        <p14:creationId xmlns:p14="http://schemas.microsoft.com/office/powerpoint/2010/main" val="124789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533</Words>
  <Application>Microsoft Office PowerPoint</Application>
  <PresentationFormat>A4 용지(210x297mm)</PresentationFormat>
  <Paragraphs>96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微软雅黑</vt:lpstr>
      <vt:lpstr>나눔고딕</vt:lpstr>
      <vt:lpstr>Arial</vt:lpstr>
      <vt:lpstr>Arial Narrow</vt:lpstr>
      <vt:lpstr>Calibri</vt:lpstr>
      <vt:lpstr>Calibri Light</vt:lpstr>
      <vt:lpstr>Office 테마</vt:lpstr>
      <vt:lpstr>네트워크 관리, 소형 SDI 4 화면 분배기</vt:lpstr>
      <vt:lpstr>제품 개요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DKsolutions</dc:creator>
  <cp:lastModifiedBy>Ahn DK Ahn</cp:lastModifiedBy>
  <cp:revision>24</cp:revision>
  <dcterms:created xsi:type="dcterms:W3CDTF">2019-03-13T05:11:08Z</dcterms:created>
  <dcterms:modified xsi:type="dcterms:W3CDTF">2021-04-26T05:41:04Z</dcterms:modified>
</cp:coreProperties>
</file>